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0" r:id="rId3"/>
    <p:sldId id="261" r:id="rId4"/>
    <p:sldId id="262" r:id="rId5"/>
    <p:sldId id="295" r:id="rId6"/>
    <p:sldId id="279" r:id="rId7"/>
    <p:sldId id="280" r:id="rId8"/>
    <p:sldId id="281" r:id="rId9"/>
    <p:sldId id="296" r:id="rId10"/>
    <p:sldId id="282" r:id="rId11"/>
    <p:sldId id="283" r:id="rId12"/>
    <p:sldId id="297" r:id="rId13"/>
    <p:sldId id="284" r:id="rId14"/>
    <p:sldId id="285" r:id="rId15"/>
    <p:sldId id="289" r:id="rId16"/>
    <p:sldId id="299" r:id="rId17"/>
    <p:sldId id="286" r:id="rId18"/>
    <p:sldId id="287" r:id="rId19"/>
    <p:sldId id="298" r:id="rId20"/>
    <p:sldId id="291" r:id="rId21"/>
    <p:sldId id="292" r:id="rId22"/>
    <p:sldId id="293" r:id="rId23"/>
    <p:sldId id="258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C18B7B2-CE19-4CB1-B154-132FEC0332B9}">
          <p14:sldIdLst>
            <p14:sldId id="256"/>
          </p14:sldIdLst>
        </p14:section>
        <p14:section name="Background" id="{E7241946-40A4-4D44-A87C-4A73BC018AD2}">
          <p14:sldIdLst>
            <p14:sldId id="260"/>
            <p14:sldId id="261"/>
            <p14:sldId id="262"/>
            <p14:sldId id="295"/>
            <p14:sldId id="279"/>
            <p14:sldId id="280"/>
            <p14:sldId id="281"/>
            <p14:sldId id="296"/>
            <p14:sldId id="282"/>
          </p14:sldIdLst>
        </p14:section>
        <p14:section name="Experimental Results" id="{35849938-71BA-4D24-9302-A9EF00F6378D}">
          <p14:sldIdLst>
            <p14:sldId id="283"/>
            <p14:sldId id="297"/>
            <p14:sldId id="284"/>
            <p14:sldId id="285"/>
            <p14:sldId id="289"/>
            <p14:sldId id="299"/>
            <p14:sldId id="286"/>
            <p14:sldId id="287"/>
            <p14:sldId id="298"/>
          </p14:sldIdLst>
        </p14:section>
        <p14:section name="Work to Date" id="{6342D827-11E0-4229-B48A-D0B861D173C4}">
          <p14:sldIdLst>
            <p14:sldId id="291"/>
            <p14:sldId id="292"/>
          </p14:sldIdLst>
        </p14:section>
        <p14:section name="Future Work" id="{CBC7BC30-BE84-4AEC-B709-112EE87D4219}">
          <p14:sldIdLst>
            <p14:sldId id="293"/>
          </p14:sldIdLst>
        </p14:section>
        <p14:section name="Closing" id="{3BB32B86-1E65-4F99-8E5A-5C0C46C9C70C}">
          <p14:sldIdLst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4D4D4D"/>
    <a:srgbClr val="333333"/>
    <a:srgbClr val="2675B4"/>
    <a:srgbClr val="CC0000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89" autoAdjust="0"/>
  </p:normalViewPr>
  <p:slideViewPr>
    <p:cSldViewPr>
      <p:cViewPr>
        <p:scale>
          <a:sx n="100" d="100"/>
          <a:sy n="100" d="100"/>
        </p:scale>
        <p:origin x="-1518" y="-3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44" d="100"/>
          <a:sy n="144" d="100"/>
        </p:scale>
        <p:origin x="-23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548D24-711A-4E54-A3C0-B148A7105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892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F0DEA30-9AD4-47DA-88D5-BEEC3EA55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7880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fld id="{301AE6EA-86D4-4F7F-B69A-65B6B4E6133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-76200"/>
            <a:ext cx="9144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019800"/>
            <a:ext cx="9683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00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D9051-3990-4A58-9522-BF1F88B507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FF239-E46C-4117-91BF-EDADFB47CAC8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13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762000"/>
            <a:ext cx="19812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0"/>
            <a:ext cx="57912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0BF29-A54F-4583-A8C6-21157E2BAE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FD174-36E5-463D-ADFA-8360A831E519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57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15200" y="6248400"/>
            <a:ext cx="1447800" cy="4067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0E231-D218-4982-B1DE-6520F190699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1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F62D8-8369-47A3-BACE-D57AAED41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6BFA3-5BAB-4227-B5CF-B2D608775F9E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44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92361-9B3F-4FD1-9ABC-6ADACD030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B3D24-940F-4CA8-A245-415C5E0C7A5D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46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95B1F-E3A9-495D-8FED-510A2D3DE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56FFF-1CAF-480A-BD25-8C132B6C9519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37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24D07-048E-4969-8489-EF1444DB46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2872F-3C46-4632-A0D0-C67EDB2B2691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97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5B5F7-B09D-48B1-A2EF-0404CB2240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3A3BD-F745-4EC1-8838-FF51B39EF9F5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55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02655-456E-4815-87A4-05DB12D63E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DD9DD-561F-44C9-90A4-C217ECD8A48A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03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23851-E1C9-4EE1-AF02-DE4216C81F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B985C-0DA9-4FAA-B2F2-BDCC6964FA4D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69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33400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is the title of this slide.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15200" y="6343925"/>
            <a:ext cx="1447800" cy="4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2000" b="1" smtClean="0">
                <a:solidFill>
                  <a:srgbClr val="D9D9D9"/>
                </a:solidFill>
                <a:latin typeface="Arial" charset="0"/>
              </a:defRPr>
            </a:lvl1pPr>
          </a:lstStyle>
          <a:p>
            <a:pPr>
              <a:defRPr/>
            </a:pPr>
            <a:fld id="{F69B5C73-C320-4154-90B6-FD80AAE2ED49}" type="slidenum">
              <a:rPr lang="en-US" altLang="en-US" smtClean="0"/>
              <a:pPr>
                <a:defRPr/>
              </a:pPr>
              <a:t>‹#›</a:t>
            </a:fld>
            <a:r>
              <a:rPr lang="en-US" altLang="en-US" dirty="0" smtClean="0"/>
              <a:t>/TODO</a:t>
            </a:r>
            <a:endParaRPr lang="en-US" altLang="en-US" dirty="0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0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charset="0"/>
              </a:defRPr>
            </a:lvl1pPr>
          </a:lstStyle>
          <a:p>
            <a:pPr>
              <a:defRPr/>
            </a:pPr>
            <a:fld id="{FCB6550E-5833-4993-BF34-C7DB2A6FD9A7}" type="datetime1">
              <a:rPr lang="en-US" altLang="en-US" smtClean="0"/>
              <a:t>Thursday, 31 March 2016</a:t>
            </a:fld>
            <a:endParaRPr lang="en-US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609601" y="6320226"/>
            <a:ext cx="3124199" cy="385374"/>
            <a:chOff x="609601" y="6096000"/>
            <a:chExt cx="3124199" cy="385374"/>
          </a:xfrm>
        </p:grpSpPr>
        <p:pic>
          <p:nvPicPr>
            <p:cNvPr id="1033" name="Picture 16" descr="ece_sub_sig.png"/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056"/>
            <a:stretch/>
          </p:blipFill>
          <p:spPr bwMode="auto">
            <a:xfrm>
              <a:off x="609601" y="6096000"/>
              <a:ext cx="5334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 userDrawn="1"/>
          </p:nvSpPr>
          <p:spPr>
            <a:xfrm>
              <a:off x="1143001" y="6112042"/>
              <a:ext cx="2590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Whitney" panose="02000603040000020004" pitchFamily="2" charset="0"/>
                </a:rPr>
                <a:t>Biomedical Engineering</a:t>
              </a:r>
              <a:endParaRPr lang="en-US" sz="1800" dirty="0">
                <a:latin typeface="Whitney" panose="02000603040000020004" pitchFamily="2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524000"/>
            <a:ext cx="8458200" cy="1143000"/>
          </a:xfrm>
        </p:spPr>
        <p:txBody>
          <a:bodyPr/>
          <a:lstStyle/>
          <a:p>
            <a:pPr eaLnBrk="1" hangingPunct="1"/>
            <a:r>
              <a:rPr lang="en-US" dirty="0"/>
              <a:t>Modeling the </a:t>
            </a:r>
            <a:r>
              <a:rPr lang="en-US" dirty="0" smtClean="0"/>
              <a:t>Effects </a:t>
            </a:r>
            <a:r>
              <a:rPr lang="en-US" dirty="0"/>
              <a:t>of Auditory </a:t>
            </a:r>
            <a:r>
              <a:rPr lang="en-US" dirty="0" smtClean="0"/>
              <a:t>Neuropathy </a:t>
            </a:r>
            <a:r>
              <a:rPr lang="en-US" dirty="0"/>
              <a:t>on the Auditory Brainstem </a:t>
            </a:r>
            <a:r>
              <a:rPr lang="en-US" dirty="0" smtClean="0"/>
              <a:t>Response</a:t>
            </a:r>
            <a:endParaRPr lang="en-US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3500" y="4800600"/>
            <a:ext cx="6400800" cy="76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BME GSC Student Seminar Series</a:t>
            </a:r>
          </a:p>
          <a:p>
            <a:pPr eaLnBrk="1" hangingPunct="1"/>
            <a:r>
              <a:rPr lang="en-US" altLang="en-US" dirty="0" smtClean="0"/>
              <a:t>31 March 2016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33500" y="32004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None/>
              <a:defRPr sz="24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kern="0" dirty="0" smtClean="0"/>
              <a:t>Graham Voysey</a:t>
            </a:r>
          </a:p>
          <a:p>
            <a:pPr eaLnBrk="1" hangingPunct="1"/>
            <a:r>
              <a:rPr lang="en-US" altLang="en-US" kern="0" dirty="0" smtClean="0"/>
              <a:t>Binaural Hearing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Auditory Brainstem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14800"/>
            <a:ext cx="8153400" cy="2057400"/>
          </a:xfrm>
        </p:spPr>
        <p:txBody>
          <a:bodyPr/>
          <a:lstStyle/>
          <a:p>
            <a:r>
              <a:rPr lang="en-US" dirty="0" smtClean="0"/>
              <a:t>Noninvasive, EEG measure of compound neural activity of the auditory periphery to sound</a:t>
            </a:r>
          </a:p>
          <a:p>
            <a:r>
              <a:rPr lang="en-US" dirty="0" smtClean="0"/>
              <a:t>Characteristic wave shapes correlate with proper operation of OHCs, AN, Auditory Brainstem. </a:t>
            </a:r>
          </a:p>
          <a:p>
            <a:r>
              <a:rPr lang="en-US" dirty="0" smtClean="0"/>
              <a:t>Deficiencies in the chain propagate </a:t>
            </a:r>
            <a:r>
              <a:rPr lang="en-US" dirty="0" smtClean="0">
                <a:sym typeface="Wingdings" panose="05000000000000000000" pitchFamily="2" charset="2"/>
              </a:rPr>
              <a:t> Diagnostic Use!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14322" r="1768" b="3708"/>
          <a:stretch/>
        </p:blipFill>
        <p:spPr bwMode="auto">
          <a:xfrm>
            <a:off x="1566333" y="1066800"/>
            <a:ext cx="6011334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4400" y="3739357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Durant (08)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813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7924800" cy="2819400"/>
          </a:xfrm>
        </p:spPr>
        <p:txBody>
          <a:bodyPr/>
          <a:lstStyle/>
          <a:p>
            <a:r>
              <a:rPr lang="en-US" dirty="0" smtClean="0"/>
              <a:t>Psychophysical Task: Identify a </a:t>
            </a:r>
            <a:r>
              <a:rPr lang="en-US" dirty="0" err="1" smtClean="0"/>
              <a:t>Interaural</a:t>
            </a:r>
            <a:r>
              <a:rPr lang="en-US" dirty="0" smtClean="0"/>
              <a:t> Time Difference (ITD) shift in the second or third interval of a signal-in-notched-noise presentation </a:t>
            </a:r>
            <a:r>
              <a:rPr lang="en-US" dirty="0" smtClean="0">
                <a:sym typeface="Wingdings" panose="05000000000000000000" pitchFamily="2" charset="2"/>
              </a:rPr>
              <a:t> ITD in noise threshold.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Target at 80dB to really recruit low SR fibers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23 subjects with normal (within 15dB) thresholds, </a:t>
            </a:r>
            <a:r>
              <a:rPr lang="en-US" dirty="0" smtClean="0">
                <a:sym typeface="Wingdings" panose="05000000000000000000" pitchFamily="2" charset="2"/>
              </a:rPr>
              <a:t>“normal” </a:t>
            </a:r>
            <a:r>
              <a:rPr lang="en-US" dirty="0" smtClean="0">
                <a:sym typeface="Wingdings" panose="05000000000000000000" pitchFamily="2" charset="2"/>
              </a:rPr>
              <a:t>ABRs</a:t>
            </a:r>
            <a:r>
              <a:rPr lang="en-US" dirty="0" smtClean="0">
                <a:sym typeface="Wingdings" panose="05000000000000000000" pitchFamily="2" charset="2"/>
              </a:rPr>
              <a:t>.  (</a:t>
            </a:r>
            <a:r>
              <a:rPr lang="en-US" dirty="0" err="1" smtClean="0">
                <a:sym typeface="Wingdings" panose="05000000000000000000" pitchFamily="2" charset="2"/>
              </a:rPr>
              <a:t>Mehraei</a:t>
            </a:r>
            <a:r>
              <a:rPr lang="en-US" dirty="0" smtClean="0">
                <a:sym typeface="Wingdings" panose="05000000000000000000" pitchFamily="2" charset="2"/>
              </a:rPr>
              <a:t> et. al, 2016)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/>
          <a:stretch/>
        </p:blipFill>
        <p:spPr bwMode="auto">
          <a:xfrm>
            <a:off x="1076325" y="1143000"/>
            <a:ext cx="6991350" cy="228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6325" y="318273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42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39920"/>
            <a:ext cx="7924800" cy="1884680"/>
          </a:xfrm>
        </p:spPr>
        <p:txBody>
          <a:bodyPr/>
          <a:lstStyle/>
          <a:p>
            <a:r>
              <a:rPr lang="en-US" sz="2000" dirty="0" smtClean="0">
                <a:sym typeface="Wingdings" panose="05000000000000000000" pitchFamily="2" charset="2"/>
              </a:rPr>
              <a:t>Wave V latency changes correlate with performance differences, even in “normal” listeners.</a:t>
            </a:r>
          </a:p>
          <a:p>
            <a:r>
              <a:rPr lang="en-US" sz="2000" b="1" dirty="0" smtClean="0">
                <a:sym typeface="Wingdings" panose="05000000000000000000" pitchFamily="2" charset="2"/>
              </a:rPr>
              <a:t>The Idea: </a:t>
            </a:r>
            <a:r>
              <a:rPr lang="en-US" sz="2000" dirty="0" smtClean="0">
                <a:sym typeface="Wingdings" panose="05000000000000000000" pitchFamily="2" charset="2"/>
              </a:rPr>
              <a:t>Low SR fibers saturate later, are more resistant to noise.  If they’re removed, recovery should be slower, and the latency should increase.</a:t>
            </a:r>
          </a:p>
          <a:p>
            <a:endParaRPr lang="en-US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19200"/>
            <a:ext cx="60960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26821" y="426720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787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(modeled)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622609"/>
            <a:ext cx="7924800" cy="2549591"/>
          </a:xfrm>
        </p:spPr>
        <p:txBody>
          <a:bodyPr/>
          <a:lstStyle/>
          <a:p>
            <a:r>
              <a:rPr lang="en-US" dirty="0" smtClean="0"/>
              <a:t>Models predict low-SR contribution increase (good)</a:t>
            </a:r>
          </a:p>
          <a:p>
            <a:r>
              <a:rPr lang="en-US" dirty="0" err="1" smtClean="0"/>
              <a:t>Zilany</a:t>
            </a:r>
            <a:r>
              <a:rPr lang="en-US" dirty="0" smtClean="0"/>
              <a:t> and Bruce model shows trend in right direction, </a:t>
            </a:r>
            <a:r>
              <a:rPr lang="en-US" b="1" dirty="0" smtClean="0"/>
              <a:t>but</a:t>
            </a:r>
            <a:r>
              <a:rPr lang="en-US" dirty="0" smtClean="0"/>
              <a:t> misses the magnitude of the latency change</a:t>
            </a:r>
          </a:p>
          <a:p>
            <a:r>
              <a:rPr lang="en-US" dirty="0" err="1" smtClean="0"/>
              <a:t>Verhulst</a:t>
            </a:r>
            <a:r>
              <a:rPr lang="en-US" dirty="0" smtClean="0"/>
              <a:t> model shows </a:t>
            </a:r>
            <a:r>
              <a:rPr lang="en-US" b="1" dirty="0" smtClean="0"/>
              <a:t>no</a:t>
            </a:r>
            <a:r>
              <a:rPr lang="en-US" dirty="0" smtClean="0"/>
              <a:t> latency change at all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         </a:t>
            </a:r>
            <a:r>
              <a:rPr lang="en-US" b="1" dirty="0" smtClean="0">
                <a:sym typeface="Wingdings" panose="05000000000000000000" pitchFamily="2" charset="2"/>
              </a:rPr>
              <a:t>The models are not reflecting the data</a:t>
            </a:r>
            <a:r>
              <a:rPr lang="en-US" dirty="0" smtClean="0">
                <a:sym typeface="Wingdings" panose="05000000000000000000" pitchFamily="2" charset="2"/>
              </a:rPr>
              <a:t> 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/>
          <a:stretch/>
        </p:blipFill>
        <p:spPr bwMode="auto">
          <a:xfrm>
            <a:off x="304800" y="1295401"/>
            <a:ext cx="2819400" cy="232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7"/>
          <a:stretch/>
        </p:blipFill>
        <p:spPr bwMode="auto">
          <a:xfrm>
            <a:off x="3571875" y="1295401"/>
            <a:ext cx="4916472" cy="227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3499498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(15)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728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Deficiencies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7924800" cy="31242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At the Auditory </a:t>
            </a:r>
            <a:r>
              <a:rPr lang="en-US" b="1" dirty="0" smtClean="0"/>
              <a:t>Nerve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In the </a:t>
            </a:r>
            <a:r>
              <a:rPr lang="en-US" b="1" dirty="0" smtClean="0"/>
              <a:t>Brainstem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In the Midbrain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7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Auditory Nerve: SR </a:t>
            </a:r>
            <a:r>
              <a:rPr lang="en-US" sz="2800" dirty="0" smtClean="0"/>
              <a:t>Type </a:t>
            </a:r>
            <a:r>
              <a:rPr lang="en-US" sz="2800" baseline="0" dirty="0" smtClean="0"/>
              <a:t>Might</a:t>
            </a:r>
            <a:r>
              <a:rPr lang="en-US" sz="2800" dirty="0" smtClean="0"/>
              <a:t> Correlate to </a:t>
            </a:r>
            <a:r>
              <a:rPr lang="en-US" sz="2800" baseline="0" dirty="0" smtClean="0"/>
              <a:t>CFs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13314" name="Picture 2" descr="C:\Users\Graham Voysey\Downloads\F4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3276600" cy="32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53898" y="6467546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Temchin</a:t>
            </a:r>
            <a:r>
              <a:rPr lang="en-US" sz="1000" dirty="0" smtClean="0">
                <a:latin typeface="+mj-lt"/>
              </a:rPr>
              <a:t> &amp; </a:t>
            </a:r>
            <a:r>
              <a:rPr lang="en-US" sz="1000" dirty="0" err="1" smtClean="0">
                <a:latin typeface="+mj-lt"/>
              </a:rPr>
              <a:t>Ruggero</a:t>
            </a:r>
            <a:r>
              <a:rPr lang="en-US" sz="1000" dirty="0" smtClean="0">
                <a:latin typeface="+mj-lt"/>
              </a:rPr>
              <a:t> (2008)</a:t>
            </a:r>
            <a:endParaRPr lang="en-US" sz="1000" dirty="0">
              <a:latin typeface="+mj-lt"/>
            </a:endParaRPr>
          </a:p>
        </p:txBody>
      </p:sp>
      <p:pic>
        <p:nvPicPr>
          <p:cNvPr id="13315" name="Picture 3" descr="C:\Users\Graham Voysey\Downloads\F1.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72565"/>
          <a:stretch/>
        </p:blipFill>
        <p:spPr bwMode="auto">
          <a:xfrm>
            <a:off x="4800600" y="1143000"/>
            <a:ext cx="4074478" cy="262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Graham Voysey\Downloads\F2.lar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69"/>
          <a:stretch/>
        </p:blipFill>
        <p:spPr bwMode="auto">
          <a:xfrm>
            <a:off x="5148898" y="3862463"/>
            <a:ext cx="3733800" cy="26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1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Audition above the AN is Complex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933825" cy="498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76707" y="6206080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Kaas</a:t>
            </a:r>
            <a:r>
              <a:rPr lang="en-US" sz="1000" dirty="0" smtClean="0">
                <a:latin typeface="+mj-lt"/>
              </a:rPr>
              <a:t> and Hackett, 2008</a:t>
            </a:r>
            <a:endParaRPr lang="en-US" sz="1000" dirty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464740"/>
            <a:ext cx="4228567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69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686800" cy="685800"/>
          </a:xfrm>
        </p:spPr>
        <p:txBody>
          <a:bodyPr/>
          <a:lstStyle/>
          <a:p>
            <a:r>
              <a:rPr lang="en-US" sz="3200" dirty="0" smtClean="0"/>
              <a:t>Brainstem: Cochlear Nucleus is Complicated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67576"/>
            <a:ext cx="7924800" cy="1704624"/>
          </a:xfrm>
        </p:spPr>
        <p:txBody>
          <a:bodyPr/>
          <a:lstStyle/>
          <a:p>
            <a:r>
              <a:rPr lang="en-US" sz="2000" dirty="0" smtClean="0"/>
              <a:t>There’s evidence of selective projection of low-SR fibers to the Dorsal Cochlear Nucleus (in cats)</a:t>
            </a:r>
          </a:p>
          <a:p>
            <a:r>
              <a:rPr lang="en-US" sz="2000" dirty="0" smtClean="0"/>
              <a:t>Areas with many low-SR projections bypass the IC (!) but also send collaterals. </a:t>
            </a:r>
          </a:p>
          <a:p>
            <a:r>
              <a:rPr lang="en-US" sz="2000" dirty="0" smtClean="0"/>
              <a:t>Specificity of projection from DCN</a:t>
            </a:r>
            <a:r>
              <a:rPr lang="en-US" sz="2000" dirty="0" smtClean="0">
                <a:sym typeface="Wingdings" panose="05000000000000000000" pitchFamily="2" charset="2"/>
              </a:rPr>
              <a:t>IC might correlate with SR. 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1"/>
          <a:stretch/>
        </p:blipFill>
        <p:spPr bwMode="auto">
          <a:xfrm>
            <a:off x="1866900" y="1295400"/>
            <a:ext cx="5410200" cy="290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19900" y="4072995"/>
            <a:ext cx="1752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Ruygo</a:t>
            </a:r>
            <a:r>
              <a:rPr lang="en-US" sz="1000" dirty="0" smtClean="0">
                <a:latin typeface="+mj-lt"/>
              </a:rPr>
              <a:t> (08)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759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IC: The </a:t>
            </a:r>
            <a:r>
              <a:rPr lang="en-US" dirty="0" smtClean="0"/>
              <a:t>Midbrain</a:t>
            </a:r>
            <a:r>
              <a:rPr lang="en-US" baseline="0" dirty="0" smtClean="0"/>
              <a:t> is More Complicated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92275"/>
            <a:ext cx="7924800" cy="2927525"/>
          </a:xfrm>
        </p:spPr>
        <p:txBody>
          <a:bodyPr/>
          <a:lstStyle/>
          <a:p>
            <a:r>
              <a:rPr lang="en-US" dirty="0" smtClean="0"/>
              <a:t>IC is very complex</a:t>
            </a:r>
          </a:p>
          <a:p>
            <a:r>
              <a:rPr lang="en-US" dirty="0" smtClean="0"/>
              <a:t>In </a:t>
            </a:r>
            <a:r>
              <a:rPr lang="en-US" dirty="0" smtClean="0"/>
              <a:t>the Inferior Colliculus, at least 3 neuron types respond to complex tones – not just the 1 modeled so far, with different Modulation Transfer Functions</a:t>
            </a:r>
          </a:p>
          <a:p>
            <a:r>
              <a:rPr lang="en-US" dirty="0" smtClean="0"/>
              <a:t>Assuming selective projection, there’s no guarantee that each MTF “sees” equally weighted SR contributions – and CF dependence effectively guarantees that.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098725"/>
            <a:ext cx="5915025" cy="21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05600" y="3074654"/>
            <a:ext cx="1752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Carney (15)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4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8458200" cy="685800"/>
          </a:xfrm>
        </p:spPr>
        <p:txBody>
          <a:bodyPr/>
          <a:lstStyle/>
          <a:p>
            <a:r>
              <a:rPr lang="en-US" dirty="0" smtClean="0"/>
              <a:t>How should the Model(s) be improved?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good model is a complicated balance between </a:t>
            </a:r>
            <a:r>
              <a:rPr lang="en-US" b="1" dirty="0" smtClean="0"/>
              <a:t>too much</a:t>
            </a:r>
            <a:r>
              <a:rPr lang="en-US" dirty="0" smtClean="0"/>
              <a:t> and </a:t>
            </a:r>
            <a:r>
              <a:rPr lang="en-US" b="1" dirty="0" smtClean="0"/>
              <a:t>too little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Not interested in trying to have a model for </a:t>
            </a:r>
            <a:r>
              <a:rPr lang="en-US" i="1" dirty="0" smtClean="0"/>
              <a:t>everything.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 model that plausibly accounts for mechanism and therefore asks questions will work hand-in-hand with experiment.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That sounds great; let’s do that.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97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305800" cy="685800"/>
          </a:xfrm>
        </p:spPr>
        <p:txBody>
          <a:bodyPr/>
          <a:lstStyle/>
          <a:p>
            <a:r>
              <a:rPr lang="en-US" dirty="0" smtClean="0"/>
              <a:t>Motivation: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447800"/>
            <a:ext cx="3733800" cy="5257800"/>
          </a:xfrm>
        </p:spPr>
        <p:txBody>
          <a:bodyPr/>
          <a:lstStyle/>
          <a:p>
            <a:r>
              <a:rPr lang="en-US" b="1" dirty="0" smtClean="0"/>
              <a:t>Hidden Hearing Loss</a:t>
            </a:r>
            <a:r>
              <a:rPr lang="en-US" dirty="0" smtClean="0"/>
              <a:t> is not diagnosed by standard audiometric threshold testing</a:t>
            </a:r>
          </a:p>
          <a:p>
            <a:r>
              <a:rPr lang="en-US" dirty="0" smtClean="0"/>
              <a:t>Audiometry tests for </a:t>
            </a:r>
            <a:r>
              <a:rPr lang="en-US" b="1" dirty="0" smtClean="0"/>
              <a:t>detection</a:t>
            </a:r>
            <a:r>
              <a:rPr lang="en-US" dirty="0" smtClean="0"/>
              <a:t>, not </a:t>
            </a:r>
            <a:r>
              <a:rPr lang="en-US" b="1" dirty="0" smtClean="0"/>
              <a:t>discrimination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NHT performance differences</a:t>
            </a:r>
          </a:p>
          <a:p>
            <a:r>
              <a:rPr lang="en-US" dirty="0" smtClean="0"/>
              <a:t>Mechanism(s) of HHL currently under debate;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 smtClean="0"/>
              <a:t>No objective diagnostics for loss of discrimination currently exist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337891" y="1447800"/>
            <a:ext cx="4576655" cy="1600200"/>
            <a:chOff x="653638" y="1447800"/>
            <a:chExt cx="3486975" cy="1219200"/>
          </a:xfrm>
        </p:grpSpPr>
        <p:pic>
          <p:nvPicPr>
            <p:cNvPr id="7" name="Picture 2" descr="C:\Users\Graham Voysey\Desktop\IMG_600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1447800"/>
              <a:ext cx="1626013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C:\Users\Graham Voysey\Desktop\IMG_6002-blurre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38" y="1447800"/>
              <a:ext cx="1626012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C:\Users\Graham Voysey\Google Drive\photos\IMG_009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3251985"/>
            <a:ext cx="4576656" cy="293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5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smtClean="0"/>
              <a:t>Improved</a:t>
            </a:r>
            <a:r>
              <a:rPr lang="en-US" baseline="0" dirty="0" smtClean="0"/>
              <a:t>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16387" name="Picture 3" descr="C:\Users\Graham Voysey\Projects\thesis\slides\model flow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275638" cy="39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62400"/>
            <a:ext cx="1043002" cy="71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9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to</a:t>
            </a:r>
            <a:r>
              <a:rPr lang="en-US" baseline="0" dirty="0" smtClean="0"/>
              <a:t>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3048000"/>
          </a:xfrm>
        </p:spPr>
        <p:txBody>
          <a:bodyPr/>
          <a:lstStyle/>
          <a:p>
            <a:r>
              <a:rPr lang="en-US" dirty="0" smtClean="0"/>
              <a:t>Models now have a convenient Python framework for fine tuning parameters and stimuli (no </a:t>
            </a:r>
            <a:r>
              <a:rPr lang="en-US" dirty="0" err="1" smtClean="0"/>
              <a:t>matlab</a:t>
            </a:r>
            <a:r>
              <a:rPr lang="en-US" dirty="0" smtClean="0"/>
              <a:t>!)</a:t>
            </a:r>
          </a:p>
          <a:p>
            <a:r>
              <a:rPr lang="en-US" dirty="0" smtClean="0"/>
              <a:t>Models now run in parallel and are cluster-ready (easy to specify, run, and save many conditions)</a:t>
            </a:r>
          </a:p>
          <a:p>
            <a:r>
              <a:rPr lang="en-US" dirty="0" smtClean="0"/>
              <a:t>Summary statistics are generated on the fly</a:t>
            </a:r>
          </a:p>
          <a:p>
            <a:r>
              <a:rPr lang="en-US" dirty="0" smtClean="0"/>
              <a:t>CF dependence and new IC types in progress right now.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4267200"/>
            <a:ext cx="6553898" cy="1756306"/>
            <a:chOff x="-7322820" y="-3502660"/>
            <a:chExt cx="9443720" cy="3274060"/>
          </a:xfrm>
        </p:grpSpPr>
        <p:pic>
          <p:nvPicPr>
            <p:cNvPr id="17411" name="Picture 3" descr="C:\Users\Graham Voysey\Downloads\ranf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3" t="-8320" b="8320"/>
            <a:stretch/>
          </p:blipFill>
          <p:spPr bwMode="auto">
            <a:xfrm>
              <a:off x="-4254500" y="-3502660"/>
              <a:ext cx="3036570" cy="325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C:\Users\Graham Voysey\Downloads\rdc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0" b="7734"/>
            <a:stretch/>
          </p:blipFill>
          <p:spPr bwMode="auto">
            <a:xfrm>
              <a:off x="-7322820" y="-3251200"/>
              <a:ext cx="3068320" cy="2999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3" name="Picture 5" descr="C:\Users\Graham Voysey\Downloads\ricf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2" t="586" r="-9962" b="6562"/>
            <a:stretch/>
          </p:blipFill>
          <p:spPr bwMode="auto">
            <a:xfrm>
              <a:off x="-1244600" y="-3247391"/>
              <a:ext cx="3365500" cy="3018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414" name="Picture 6" descr="C:\Users\Graham Voysey\Downloads\dtm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886200"/>
            <a:ext cx="2437030" cy="235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0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</a:t>
            </a:r>
            <a:r>
              <a:rPr lang="en-US" baseline="0" dirty="0" smtClean="0"/>
              <a:t> vs. Experimental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same stimulus as the human data</a:t>
            </a:r>
          </a:p>
          <a:p>
            <a:r>
              <a:rPr lang="en-US" dirty="0" smtClean="0"/>
              <a:t>Compute Wave V latency shifts</a:t>
            </a:r>
          </a:p>
          <a:p>
            <a:r>
              <a:rPr lang="en-US" dirty="0" smtClean="0"/>
              <a:t>On-line optimization of weights within physiological ranges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0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2051" name="Picture 3" descr="C:\Users\Graham Voysey\Google Drive\BU\HRC\g3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400"/>
            <a:ext cx="4135437" cy="25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19500" y="533400"/>
            <a:ext cx="1905000" cy="685800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Probable Causes of HHL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Central Processing Disorder</a:t>
            </a:r>
            <a:r>
              <a:rPr lang="en-US" dirty="0" smtClean="0"/>
              <a:t>: A polite way of saying “We have no idea. Your ear seems fine; maybe it’s all in your head”</a:t>
            </a:r>
          </a:p>
          <a:p>
            <a:pPr lvl="1"/>
            <a:r>
              <a:rPr lang="en-US" i="1" dirty="0" smtClean="0"/>
              <a:t>Sometimes, deficits or disorders actually are central (e.g., tinnitus)</a:t>
            </a:r>
          </a:p>
          <a:p>
            <a:endParaRPr lang="en-US" dirty="0" smtClean="0"/>
          </a:p>
          <a:p>
            <a:r>
              <a:rPr lang="en-US" b="1" dirty="0" smtClean="0"/>
              <a:t>Auditory Neuropathy (Cochlear </a:t>
            </a:r>
            <a:r>
              <a:rPr lang="en-US" b="1" dirty="0" err="1" smtClean="0"/>
              <a:t>Synaptopathy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would peripheral damage that </a:t>
            </a:r>
            <a:r>
              <a:rPr lang="en-US" b="1" dirty="0" smtClean="0"/>
              <a:t>does not </a:t>
            </a:r>
            <a:r>
              <a:rPr lang="en-US" dirty="0" smtClean="0"/>
              <a:t>affect thresholds or middle ear mechanics, but </a:t>
            </a:r>
            <a:r>
              <a:rPr lang="en-US" b="1" dirty="0" smtClean="0"/>
              <a:t>does</a:t>
            </a:r>
            <a:r>
              <a:rPr lang="en-US" dirty="0" smtClean="0"/>
              <a:t> affect the fidelity of the transmission of sound from the ear to higher areas look like? </a:t>
            </a:r>
          </a:p>
          <a:p>
            <a:pPr lvl="2"/>
            <a:r>
              <a:rPr lang="en-US" dirty="0" smtClean="0"/>
              <a:t>And, where would it happen?</a:t>
            </a:r>
          </a:p>
          <a:p>
            <a:pPr lvl="1"/>
            <a:r>
              <a:rPr lang="en-US" dirty="0" smtClean="0"/>
              <a:t>Auditory Nerve is a good place to start looking.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952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(Interlude)</a:t>
            </a:r>
            <a:r>
              <a:rPr lang="en-US" baseline="0" dirty="0" smtClean="0"/>
              <a:t> Mechanics of Hearing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0" b="9398"/>
          <a:stretch/>
        </p:blipFill>
        <p:spPr bwMode="auto">
          <a:xfrm>
            <a:off x="762000" y="1981200"/>
            <a:ext cx="7696200" cy="295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39000" y="4825225"/>
            <a:ext cx="1219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http://entsa.net</a:t>
            </a:r>
            <a:endParaRPr lang="en-US" sz="80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819400" y="4025226"/>
            <a:ext cx="457200" cy="86304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" t="14500" r="43282" b="13059"/>
          <a:stretch/>
        </p:blipFill>
        <p:spPr bwMode="auto">
          <a:xfrm>
            <a:off x="142875" y="3733800"/>
            <a:ext cx="10001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Brace 14"/>
          <p:cNvSpPr/>
          <p:nvPr/>
        </p:nvSpPr>
        <p:spPr bwMode="auto">
          <a:xfrm rot="5400000">
            <a:off x="1981198" y="4050071"/>
            <a:ext cx="304802" cy="1981200"/>
          </a:xfrm>
          <a:prstGeom prst="rightBrac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19" name="Right Brace 18"/>
          <p:cNvSpPr/>
          <p:nvPr/>
        </p:nvSpPr>
        <p:spPr bwMode="auto">
          <a:xfrm rot="5400000">
            <a:off x="3467098" y="4545371"/>
            <a:ext cx="304802" cy="990600"/>
          </a:xfrm>
          <a:prstGeom prst="rightBrac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086224" y="4916848"/>
            <a:ext cx="304800" cy="247650"/>
          </a:xfrm>
          <a:prstGeom prst="rightBrac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23" name="Right Brace 22"/>
          <p:cNvSpPr/>
          <p:nvPr/>
        </p:nvSpPr>
        <p:spPr bwMode="auto">
          <a:xfrm rot="5400000">
            <a:off x="4581525" y="4669194"/>
            <a:ext cx="304800" cy="742950"/>
          </a:xfrm>
          <a:prstGeom prst="rightBrac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 flipV="1">
            <a:off x="3886200" y="3949251"/>
            <a:ext cx="533401" cy="87597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 bwMode="auto">
          <a:xfrm>
            <a:off x="3657600" y="2286000"/>
            <a:ext cx="381000" cy="80020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flipH="1" flipV="1">
            <a:off x="4495800" y="3581400"/>
            <a:ext cx="457200" cy="10287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1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(Interlude)</a:t>
            </a:r>
            <a:r>
              <a:rPr lang="en-US" baseline="0" dirty="0" smtClean="0"/>
              <a:t> Mechanics of Hearing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1143000"/>
            <a:ext cx="766354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01544" y="6056784"/>
            <a:ext cx="15022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/>
              <a:t>Hudspeth, 2014</a:t>
            </a:r>
            <a:endParaRPr lang="en-US" sz="9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8124372" y="327660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533400" y="5257800"/>
            <a:ext cx="990600" cy="2286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4572000" y="4171623"/>
            <a:ext cx="4191000" cy="20966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724400" y="4114800"/>
            <a:ext cx="4419600" cy="2286000"/>
          </a:xfrm>
        </p:spPr>
        <p:txBody>
          <a:bodyPr/>
          <a:lstStyle/>
          <a:p>
            <a:r>
              <a:rPr lang="en-US" sz="1800" dirty="0" smtClean="0"/>
              <a:t>Basilar Membrane motion </a:t>
            </a:r>
            <a:r>
              <a:rPr lang="en-US" sz="1800" dirty="0" smtClean="0">
                <a:sym typeface="Wingdings" panose="05000000000000000000" pitchFamily="2" charset="2"/>
              </a:rPr>
              <a:t> Spikes on AN </a:t>
            </a:r>
            <a:r>
              <a:rPr lang="en-US" sz="1800" dirty="0" smtClean="0">
                <a:sym typeface="Wingdings" panose="05000000000000000000" pitchFamily="2" charset="2"/>
              </a:rPr>
              <a:t>fibers</a:t>
            </a:r>
          </a:p>
          <a:p>
            <a:r>
              <a:rPr lang="en-US" sz="1800" dirty="0" smtClean="0">
                <a:sym typeface="Wingdings" panose="05000000000000000000" pitchFamily="2" charset="2"/>
              </a:rPr>
              <a:t>Beginning of </a:t>
            </a:r>
            <a:r>
              <a:rPr lang="en-US" sz="1800" b="1" dirty="0" err="1" smtClean="0">
                <a:sym typeface="Wingdings" panose="05000000000000000000" pitchFamily="2" charset="2"/>
              </a:rPr>
              <a:t>tonotopic</a:t>
            </a:r>
            <a:r>
              <a:rPr lang="en-US" sz="1800" b="1" dirty="0" smtClean="0">
                <a:sym typeface="Wingdings" panose="05000000000000000000" pitchFamily="2" charset="2"/>
              </a:rPr>
              <a:t> organization</a:t>
            </a:r>
            <a:endParaRPr lang="en-US" sz="1800" b="1" dirty="0" smtClean="0">
              <a:sym typeface="Wingdings" panose="05000000000000000000" pitchFamily="2" charset="2"/>
            </a:endParaRPr>
          </a:p>
          <a:p>
            <a:r>
              <a:rPr lang="en-US" sz="1800" dirty="0" smtClean="0">
                <a:sym typeface="Wingdings" panose="05000000000000000000" pitchFamily="2" charset="2"/>
              </a:rPr>
              <a:t>Many fibers per IHC</a:t>
            </a:r>
          </a:p>
          <a:p>
            <a:r>
              <a:rPr lang="en-US" sz="1800" dirty="0" smtClean="0">
                <a:sym typeface="Wingdings" panose="05000000000000000000" pitchFamily="2" charset="2"/>
              </a:rPr>
              <a:t>Fibers have two (or three) categories according to their  </a:t>
            </a:r>
            <a:r>
              <a:rPr lang="en-US" sz="1800" b="1" dirty="0" smtClean="0">
                <a:sym typeface="Wingdings" panose="05000000000000000000" pitchFamily="2" charset="2"/>
              </a:rPr>
              <a:t>spontaneous firing rate</a:t>
            </a:r>
            <a:endParaRPr lang="en-US" sz="18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43272"/>
            <a:ext cx="4205967" cy="24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 bwMode="auto">
          <a:xfrm>
            <a:off x="609600" y="5943600"/>
            <a:ext cx="4191000" cy="2678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" y="5954397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Kujawa</a:t>
            </a:r>
            <a:r>
              <a:rPr lang="en-US" sz="1000" dirty="0" smtClean="0">
                <a:latin typeface="+mj-lt"/>
              </a:rPr>
              <a:t> &amp; </a:t>
            </a:r>
            <a:r>
              <a:rPr lang="en-US" sz="1000" dirty="0" err="1" smtClean="0">
                <a:latin typeface="+mj-lt"/>
              </a:rPr>
              <a:t>Liberman</a:t>
            </a:r>
            <a:r>
              <a:rPr lang="en-US" sz="1000" dirty="0" smtClean="0">
                <a:latin typeface="+mj-lt"/>
              </a:rPr>
              <a:t> (09), Hudspeth (14)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31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(Interlude)</a:t>
            </a:r>
            <a:r>
              <a:rPr lang="en-US" baseline="0" dirty="0" smtClean="0"/>
              <a:t> Models of Audition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295400"/>
            <a:ext cx="4876800" cy="5181600"/>
          </a:xfrm>
        </p:spPr>
        <p:txBody>
          <a:bodyPr/>
          <a:lstStyle/>
          <a:p>
            <a:r>
              <a:rPr lang="en-US" dirty="0" err="1" smtClean="0"/>
              <a:t>Verhulst</a:t>
            </a:r>
            <a:r>
              <a:rPr lang="en-US" dirty="0" smtClean="0"/>
              <a:t> et. al (2012,14)</a:t>
            </a:r>
          </a:p>
          <a:p>
            <a:pPr lvl="1"/>
            <a:r>
              <a:rPr lang="en-US" dirty="0" smtClean="0"/>
              <a:t>Transmission-Line (“Slinky”) model of cochlea </a:t>
            </a:r>
            <a:r>
              <a:rPr lang="en-US" dirty="0" smtClean="0">
                <a:sym typeface="Wingdings" panose="05000000000000000000" pitchFamily="2" charset="2"/>
              </a:rPr>
              <a:t> Basilar Membrane {x(t),v(t)}</a:t>
            </a:r>
            <a:endParaRPr lang="en-US" dirty="0" smtClean="0"/>
          </a:p>
          <a:p>
            <a:pPr lvl="1"/>
            <a:r>
              <a:rPr lang="en-US" dirty="0" smtClean="0"/>
              <a:t>BM v(t) </a:t>
            </a:r>
            <a:r>
              <a:rPr lang="en-US" dirty="0" smtClean="0">
                <a:sym typeface="Wingdings" panose="05000000000000000000" pitchFamily="2" charset="2"/>
              </a:rPr>
              <a:t> Inner Hair Cell spike probability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IHC  Auditory Nerve Instantaneous Firing Rate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Weight by fiber type, sum  AN response, ABR Wave I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Nelson and Carney (2004)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Cochlear Nucleus (Wave III), Inferior Colliculus (Wave V)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CN : conv(AN, </a:t>
            </a:r>
            <a:r>
              <a:rPr lang="en-US" dirty="0" err="1" smtClean="0">
                <a:sym typeface="Wingdings" panose="05000000000000000000" pitchFamily="2" charset="2"/>
              </a:rPr>
              <a:t>inhib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excit</a:t>
            </a:r>
            <a:r>
              <a:rPr lang="en-US" dirty="0" smtClean="0">
                <a:sym typeface="Wingdings" panose="05000000000000000000" pitchFamily="2" charset="2"/>
              </a:rPr>
              <a:t>, lag)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IC   : conv(CN, </a:t>
            </a:r>
            <a:r>
              <a:rPr lang="en-US" dirty="0" err="1" smtClean="0">
                <a:sym typeface="Wingdings" panose="05000000000000000000" pitchFamily="2" charset="2"/>
              </a:rPr>
              <a:t>inhib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excit</a:t>
            </a:r>
            <a:r>
              <a:rPr lang="en-US" dirty="0" smtClean="0">
                <a:sym typeface="Wingdings" panose="05000000000000000000" pitchFamily="2" charset="2"/>
              </a:rPr>
              <a:t>, lag)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∑ (IC)  ABR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"/>
          <a:stretch/>
        </p:blipFill>
        <p:spPr bwMode="auto">
          <a:xfrm>
            <a:off x="457200" y="1219200"/>
            <a:ext cx="2902656" cy="498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62200" y="6154578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Verhulst</a:t>
            </a:r>
            <a:r>
              <a:rPr lang="en-US" sz="1000" dirty="0" smtClean="0">
                <a:latin typeface="+mj-lt"/>
              </a:rPr>
              <a:t> (15)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032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Auditory Neuropathy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343400"/>
            <a:ext cx="8305800" cy="1905000"/>
          </a:xfrm>
        </p:spPr>
        <p:txBody>
          <a:bodyPr/>
          <a:lstStyle/>
          <a:p>
            <a:r>
              <a:rPr lang="en-US" dirty="0" smtClean="0"/>
              <a:t>Noise exposure that causes a Temporary Threshold Shift (or just Age!) </a:t>
            </a:r>
            <a:r>
              <a:rPr lang="en-US" dirty="0" smtClean="0">
                <a:sym typeface="Wingdings" panose="05000000000000000000" pitchFamily="2" charset="2"/>
              </a:rPr>
              <a:t> De-</a:t>
            </a:r>
            <a:r>
              <a:rPr lang="en-US" dirty="0" err="1" smtClean="0">
                <a:sym typeface="Wingdings" panose="05000000000000000000" pitchFamily="2" charset="2"/>
              </a:rPr>
              <a:t>afferentiation</a:t>
            </a:r>
            <a:r>
              <a:rPr lang="en-US" dirty="0" smtClean="0">
                <a:sym typeface="Wingdings" panose="05000000000000000000" pitchFamily="2" charset="2"/>
              </a:rPr>
              <a:t> of the IHC months or years before hair cell death (ABRs, thresholds remain normal)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49" y="1143000"/>
            <a:ext cx="6615703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64149" y="419100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Furman (13)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446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Damage Selects</a:t>
            </a:r>
            <a:r>
              <a:rPr lang="en-US" baseline="0" dirty="0" smtClean="0"/>
              <a:t> for Low-SR Fibers?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048452"/>
            <a:ext cx="7924800" cy="2199948"/>
          </a:xfrm>
        </p:spPr>
        <p:txBody>
          <a:bodyPr/>
          <a:lstStyle/>
          <a:p>
            <a:r>
              <a:rPr lang="en-US" dirty="0"/>
              <a:t>Low-SR Fibers seem to be particularly vulnerable (Furman, 2013</a:t>
            </a:r>
            <a:r>
              <a:rPr lang="en-US" dirty="0" smtClean="0"/>
              <a:t>), especially at high frequencies</a:t>
            </a:r>
          </a:p>
          <a:p>
            <a:r>
              <a:rPr lang="en-US" dirty="0" smtClean="0"/>
              <a:t>If so, then this could be a starting place for HHL-like perceptual problems </a:t>
            </a:r>
            <a:r>
              <a:rPr lang="en-US" dirty="0" smtClean="0">
                <a:sym typeface="Wingdings" panose="05000000000000000000" pitchFamily="2" charset="2"/>
              </a:rPr>
              <a:t> Low SR fibers preserve our dynamic range at high intensities.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2074"/>
            <a:ext cx="7239000" cy="269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64149" y="3804136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Furman (13)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51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 what we observe in animals (mice, gerbil, chinchilla, marmoset), what would a good test to tease out AN degradation look like for humans?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Noninvasive (keeps the IRB happy)</a:t>
            </a:r>
          </a:p>
          <a:p>
            <a:r>
              <a:rPr lang="en-US" dirty="0" smtClean="0"/>
              <a:t>Objective (no subjective/task-reporting bias)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So, ABRs.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Wave I (AN) hard to capture in humans, but lower changes propagate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 What AN features are robust?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Design a psychophysical task that will stress low-SR fibers, then correlate ABR changes to it  ABR test.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31 March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61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2119</TotalTime>
  <Words>1238</Words>
  <Application>Microsoft Office PowerPoint</Application>
  <PresentationFormat>On-screen Show (4:3)</PresentationFormat>
  <Paragraphs>179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Blank Presentation</vt:lpstr>
      <vt:lpstr>Modeling the Effects of Auditory Neuropathy on the Auditory Brainstem Response</vt:lpstr>
      <vt:lpstr>Motivation: Big Picture</vt:lpstr>
      <vt:lpstr>Probable Causes of HHL</vt:lpstr>
      <vt:lpstr>(Interlude) Mechanics of Hearing</vt:lpstr>
      <vt:lpstr>(Interlude) Mechanics of Hearing</vt:lpstr>
      <vt:lpstr>(Interlude) Models of Audition</vt:lpstr>
      <vt:lpstr>Mechanisms of Auditory Neuropathy</vt:lpstr>
      <vt:lpstr>Damage Selects for Low-SR Fibers?</vt:lpstr>
      <vt:lpstr>The Big Goal</vt:lpstr>
      <vt:lpstr>The Auditory Brainstem Response</vt:lpstr>
      <vt:lpstr>Wave V Latency in Noise (in humans)</vt:lpstr>
      <vt:lpstr>Wave V Latency in Noise (in humans)</vt:lpstr>
      <vt:lpstr>Wave V Latency in Noise (modeled)</vt:lpstr>
      <vt:lpstr>Model Deficiencies </vt:lpstr>
      <vt:lpstr>Auditory Nerve: SR Type Might Correlate to CFs</vt:lpstr>
      <vt:lpstr>Audition above the AN is Complex</vt:lpstr>
      <vt:lpstr>Brainstem: Cochlear Nucleus is Complicated</vt:lpstr>
      <vt:lpstr>IC: The Midbrain is More Complicated</vt:lpstr>
      <vt:lpstr>How should the Model(s) be improved?</vt:lpstr>
      <vt:lpstr>An Improved Model</vt:lpstr>
      <vt:lpstr>Progress to Date</vt:lpstr>
      <vt:lpstr>Validate vs. Experimental Data</vt:lpstr>
      <vt:lpstr>Thanks!</vt:lpstr>
    </vt:vector>
  </TitlesOfParts>
  <Company>Boston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BME Theme</dc:title>
  <dc:creator>Graham Voysey</dc:creator>
  <cp:lastModifiedBy>Graham Voysey</cp:lastModifiedBy>
  <cp:revision>82</cp:revision>
  <cp:lastPrinted>1904-01-01T00:00:00Z</cp:lastPrinted>
  <dcterms:created xsi:type="dcterms:W3CDTF">2008-12-23T17:38:39Z</dcterms:created>
  <dcterms:modified xsi:type="dcterms:W3CDTF">2016-03-31T15:10:14Z</dcterms:modified>
</cp:coreProperties>
</file>